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DM Sans" pitchFamily="2" charset="0"/>
      <p:regular r:id="rId12"/>
    </p:embeddedFon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2" d="100"/>
          <a:sy n="72" d="100"/>
        </p:scale>
        <p:origin x="523"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1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655088"/>
            <a:ext cx="4919424" cy="4919424"/>
          </a:xfrm>
          <a:prstGeom prst="rect">
            <a:avLst/>
          </a:prstGeom>
        </p:spPr>
      </p:pic>
      <p:sp>
        <p:nvSpPr>
          <p:cNvPr id="4" name="Text 0"/>
          <p:cNvSpPr/>
          <p:nvPr/>
        </p:nvSpPr>
        <p:spPr>
          <a:xfrm>
            <a:off x="793790" y="1751528"/>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161613"/>
                </a:solidFill>
                <a:latin typeface="DM Sans" pitchFamily="34" charset="0"/>
                <a:ea typeface="DM Sans" pitchFamily="34" charset="-122"/>
                <a:cs typeface="DM Sans" pitchFamily="34" charset="-120"/>
              </a:rPr>
              <a:t>Global CO2 Emissions: A KPI Dashboard</a:t>
            </a:r>
            <a:endParaRPr lang="en-US" sz="6150" dirty="0"/>
          </a:p>
        </p:txBody>
      </p:sp>
      <p:sp>
        <p:nvSpPr>
          <p:cNvPr id="5" name="Text 1"/>
          <p:cNvSpPr/>
          <p:nvPr/>
        </p:nvSpPr>
        <p:spPr>
          <a:xfrm>
            <a:off x="793790" y="502634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This presentation provides an analysis of global carbon dioxide emissions, a key indicator of climate change. It explores trends, geographic distribution, and sectoral contributions to guide policy and interventions.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583293"/>
            <a:ext cx="4919305" cy="5062895"/>
          </a:xfrm>
          <a:prstGeom prst="rect">
            <a:avLst/>
          </a:prstGeom>
        </p:spPr>
      </p:pic>
      <p:sp>
        <p:nvSpPr>
          <p:cNvPr id="4" name="Text 0"/>
          <p:cNvSpPr/>
          <p:nvPr/>
        </p:nvSpPr>
        <p:spPr>
          <a:xfrm>
            <a:off x="6280190" y="144410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pitchFamily="34" charset="0"/>
                <a:ea typeface="DM Sans" pitchFamily="34" charset="-122"/>
                <a:cs typeface="DM Sans" pitchFamily="34" charset="-120"/>
              </a:rPr>
              <a:t>Total CO2 Emissions</a:t>
            </a:r>
            <a:endParaRPr lang="en-US" sz="4450" dirty="0"/>
          </a:p>
        </p:txBody>
      </p:sp>
      <p:sp>
        <p:nvSpPr>
          <p:cNvPr id="5" name="Shape 1"/>
          <p:cNvSpPr/>
          <p:nvPr/>
        </p:nvSpPr>
        <p:spPr>
          <a:xfrm>
            <a:off x="6280190" y="2493050"/>
            <a:ext cx="3664863" cy="2395657"/>
          </a:xfrm>
          <a:prstGeom prst="roundRect">
            <a:avLst>
              <a:gd name="adj" fmla="val 1420"/>
            </a:avLst>
          </a:prstGeom>
          <a:solidFill>
            <a:srgbClr val="EDEBE3"/>
          </a:solidFill>
          <a:ln/>
        </p:spPr>
      </p:sp>
      <p:sp>
        <p:nvSpPr>
          <p:cNvPr id="6" name="Text 2"/>
          <p:cNvSpPr/>
          <p:nvPr/>
        </p:nvSpPr>
        <p:spPr>
          <a:xfrm>
            <a:off x="6507004"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pitchFamily="34" charset="0"/>
                <a:ea typeface="DM Sans" pitchFamily="34" charset="-122"/>
                <a:cs typeface="DM Sans" pitchFamily="34" charset="-120"/>
              </a:rPr>
              <a:t>Current Levels</a:t>
            </a:r>
            <a:endParaRPr lang="en-US" sz="2200" dirty="0"/>
          </a:p>
        </p:txBody>
      </p:sp>
      <p:sp>
        <p:nvSpPr>
          <p:cNvPr id="7" name="Text 3"/>
          <p:cNvSpPr/>
          <p:nvPr/>
        </p:nvSpPr>
        <p:spPr>
          <a:xfrm>
            <a:off x="6507004"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Global CO2 emissions reached a record high in 2022, exceeding 40 billion tonnes.</a:t>
            </a:r>
            <a:endParaRPr lang="en-US" sz="1750" dirty="0"/>
          </a:p>
        </p:txBody>
      </p:sp>
      <p:sp>
        <p:nvSpPr>
          <p:cNvPr id="8" name="Shape 4"/>
          <p:cNvSpPr/>
          <p:nvPr/>
        </p:nvSpPr>
        <p:spPr>
          <a:xfrm>
            <a:off x="10171867" y="2493050"/>
            <a:ext cx="3664863" cy="2395657"/>
          </a:xfrm>
          <a:prstGeom prst="roundRect">
            <a:avLst>
              <a:gd name="adj" fmla="val 1420"/>
            </a:avLst>
          </a:prstGeom>
          <a:solidFill>
            <a:srgbClr val="EDEBE3"/>
          </a:solidFill>
          <a:ln/>
        </p:spPr>
      </p:sp>
      <p:sp>
        <p:nvSpPr>
          <p:cNvPr id="9" name="Text 5"/>
          <p:cNvSpPr/>
          <p:nvPr/>
        </p:nvSpPr>
        <p:spPr>
          <a:xfrm>
            <a:off x="10398681"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pitchFamily="34" charset="0"/>
                <a:ea typeface="DM Sans" pitchFamily="34" charset="-122"/>
                <a:cs typeface="DM Sans" pitchFamily="34" charset="-120"/>
              </a:rPr>
              <a:t>Historical Trends</a:t>
            </a:r>
            <a:endParaRPr lang="en-US" sz="2200" dirty="0"/>
          </a:p>
        </p:txBody>
      </p:sp>
      <p:sp>
        <p:nvSpPr>
          <p:cNvPr id="10" name="Text 6"/>
          <p:cNvSpPr/>
          <p:nvPr/>
        </p:nvSpPr>
        <p:spPr>
          <a:xfrm>
            <a:off x="10398681"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Emissions have steadily risen since the Industrial Revolution, accelerating in recent decades.</a:t>
            </a:r>
            <a:endParaRPr lang="en-US" sz="1750" dirty="0"/>
          </a:p>
        </p:txBody>
      </p:sp>
      <p:sp>
        <p:nvSpPr>
          <p:cNvPr id="11" name="Shape 7"/>
          <p:cNvSpPr/>
          <p:nvPr/>
        </p:nvSpPr>
        <p:spPr>
          <a:xfrm>
            <a:off x="6280190" y="5115520"/>
            <a:ext cx="7556421" cy="1669852"/>
          </a:xfrm>
          <a:prstGeom prst="roundRect">
            <a:avLst>
              <a:gd name="adj" fmla="val 2038"/>
            </a:avLst>
          </a:prstGeom>
          <a:solidFill>
            <a:srgbClr val="EDEBE3"/>
          </a:solidFill>
          <a:ln/>
        </p:spPr>
      </p:sp>
      <p:sp>
        <p:nvSpPr>
          <p:cNvPr id="12" name="Text 8"/>
          <p:cNvSpPr/>
          <p:nvPr/>
        </p:nvSpPr>
        <p:spPr>
          <a:xfrm>
            <a:off x="6507004" y="53423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pitchFamily="34" charset="0"/>
                <a:ea typeface="DM Sans" pitchFamily="34" charset="-122"/>
                <a:cs typeface="DM Sans" pitchFamily="34" charset="-120"/>
              </a:rPr>
              <a:t>Projected Growth</a:t>
            </a:r>
            <a:endParaRPr lang="en-US" sz="2200" dirty="0"/>
          </a:p>
        </p:txBody>
      </p:sp>
      <p:sp>
        <p:nvSpPr>
          <p:cNvPr id="13" name="Text 9"/>
          <p:cNvSpPr/>
          <p:nvPr/>
        </p:nvSpPr>
        <p:spPr>
          <a:xfrm>
            <a:off x="6507004" y="58327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Without significant mitigation efforts, emissions are projected to continue rising, exacerbating climate change.</a:t>
            </a:r>
            <a:endParaRPr lang="en-US" sz="1750" dirty="0"/>
          </a:p>
        </p:txBody>
      </p:sp>
      <p:sp>
        <p:nvSpPr>
          <p:cNvPr id="15" name="Rectangle 14">
            <a:extLst>
              <a:ext uri="{FF2B5EF4-FFF2-40B4-BE49-F238E27FC236}">
                <a16:creationId xmlns:a16="http://schemas.microsoft.com/office/drawing/2014/main" id="{96F3BFD3-20BF-EBF6-16CF-F5F3E15BBDD5}"/>
              </a:ext>
            </a:extLst>
          </p:cNvPr>
          <p:cNvSpPr/>
          <p:nvPr/>
        </p:nvSpPr>
        <p:spPr>
          <a:xfrm>
            <a:off x="5486400" y="7687340"/>
            <a:ext cx="9144000" cy="542260"/>
          </a:xfrm>
          <a:prstGeom prst="rect">
            <a:avLst/>
          </a:prstGeom>
          <a:solidFill>
            <a:srgbClr val="EDEB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5746790" y="283488"/>
            <a:ext cx="3136702" cy="2268260"/>
          </a:xfrm>
          <a:prstGeom prst="rect">
            <a:avLst/>
          </a:prstGeom>
        </p:spPr>
      </p:pic>
      <p:sp>
        <p:nvSpPr>
          <p:cNvPr id="4" name="Text 0"/>
          <p:cNvSpPr/>
          <p:nvPr/>
        </p:nvSpPr>
        <p:spPr>
          <a:xfrm>
            <a:off x="793790" y="4168497"/>
            <a:ext cx="6121718"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pitchFamily="34" charset="0"/>
                <a:ea typeface="DM Sans" pitchFamily="34" charset="-122"/>
                <a:cs typeface="DM Sans" pitchFamily="34" charset="-120"/>
              </a:rPr>
              <a:t>Top Emitting Countries</a:t>
            </a:r>
            <a:endParaRPr lang="en-US" sz="4450" dirty="0"/>
          </a:p>
        </p:txBody>
      </p:sp>
      <p:sp>
        <p:nvSpPr>
          <p:cNvPr id="5" name="Shape 1"/>
          <p:cNvSpPr/>
          <p:nvPr/>
        </p:nvSpPr>
        <p:spPr>
          <a:xfrm>
            <a:off x="793790" y="5217438"/>
            <a:ext cx="13042821" cy="1678781"/>
          </a:xfrm>
          <a:prstGeom prst="roundRect">
            <a:avLst>
              <a:gd name="adj" fmla="val 2027"/>
            </a:avLst>
          </a:prstGeom>
          <a:noFill/>
          <a:ln w="7620">
            <a:solidFill>
              <a:srgbClr val="000000">
                <a:alpha val="8000"/>
              </a:srgbClr>
            </a:solidFill>
            <a:prstDash val="solid"/>
          </a:ln>
        </p:spPr>
      </p:sp>
      <p:sp>
        <p:nvSpPr>
          <p:cNvPr id="6" name="Shape 2"/>
          <p:cNvSpPr/>
          <p:nvPr/>
        </p:nvSpPr>
        <p:spPr>
          <a:xfrm>
            <a:off x="801410" y="5225058"/>
            <a:ext cx="13027581" cy="650319"/>
          </a:xfrm>
          <a:prstGeom prst="rect">
            <a:avLst/>
          </a:prstGeom>
          <a:solidFill>
            <a:srgbClr val="FFFFFF">
              <a:alpha val="4000"/>
            </a:srgbClr>
          </a:solidFill>
          <a:ln/>
        </p:spPr>
      </p:sp>
      <p:sp>
        <p:nvSpPr>
          <p:cNvPr id="7" name="Text 3"/>
          <p:cNvSpPr/>
          <p:nvPr/>
        </p:nvSpPr>
        <p:spPr>
          <a:xfrm>
            <a:off x="1028581" y="5368766"/>
            <a:ext cx="2148007"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China</a:t>
            </a:r>
            <a:endParaRPr lang="en-US" sz="1750" dirty="0"/>
          </a:p>
        </p:txBody>
      </p:sp>
      <p:sp>
        <p:nvSpPr>
          <p:cNvPr id="8" name="Text 4"/>
          <p:cNvSpPr/>
          <p:nvPr/>
        </p:nvSpPr>
        <p:spPr>
          <a:xfrm>
            <a:off x="3637836" y="5368766"/>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United States</a:t>
            </a:r>
            <a:endParaRPr lang="en-US" sz="1750" dirty="0"/>
          </a:p>
        </p:txBody>
      </p:sp>
      <p:sp>
        <p:nvSpPr>
          <p:cNvPr id="9" name="Text 5"/>
          <p:cNvSpPr/>
          <p:nvPr/>
        </p:nvSpPr>
        <p:spPr>
          <a:xfrm>
            <a:off x="6243280" y="5368766"/>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India</a:t>
            </a:r>
            <a:endParaRPr lang="en-US" sz="1750" dirty="0"/>
          </a:p>
        </p:txBody>
      </p:sp>
      <p:sp>
        <p:nvSpPr>
          <p:cNvPr id="10" name="Text 6"/>
          <p:cNvSpPr/>
          <p:nvPr/>
        </p:nvSpPr>
        <p:spPr>
          <a:xfrm>
            <a:off x="8848725" y="5368766"/>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Russia</a:t>
            </a:r>
            <a:endParaRPr lang="en-US" sz="1750" dirty="0"/>
          </a:p>
        </p:txBody>
      </p:sp>
      <p:sp>
        <p:nvSpPr>
          <p:cNvPr id="11" name="Text 7"/>
          <p:cNvSpPr/>
          <p:nvPr/>
        </p:nvSpPr>
        <p:spPr>
          <a:xfrm>
            <a:off x="11454170" y="5368766"/>
            <a:ext cx="2148007"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Japan</a:t>
            </a:r>
            <a:endParaRPr lang="en-US" sz="1750" dirty="0"/>
          </a:p>
        </p:txBody>
      </p:sp>
      <p:sp>
        <p:nvSpPr>
          <p:cNvPr id="12" name="Shape 8"/>
          <p:cNvSpPr/>
          <p:nvPr/>
        </p:nvSpPr>
        <p:spPr>
          <a:xfrm>
            <a:off x="801410" y="5875377"/>
            <a:ext cx="13027581" cy="1013222"/>
          </a:xfrm>
          <a:prstGeom prst="rect">
            <a:avLst/>
          </a:prstGeom>
          <a:solidFill>
            <a:srgbClr val="000000">
              <a:alpha val="4000"/>
            </a:srgbClr>
          </a:solidFill>
          <a:ln/>
        </p:spPr>
      </p:sp>
      <p:sp>
        <p:nvSpPr>
          <p:cNvPr id="13" name="Text 9"/>
          <p:cNvSpPr/>
          <p:nvPr/>
        </p:nvSpPr>
        <p:spPr>
          <a:xfrm>
            <a:off x="1028581" y="6019086"/>
            <a:ext cx="2148007"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27% of global emissions</a:t>
            </a:r>
            <a:endParaRPr lang="en-US" sz="1750" dirty="0"/>
          </a:p>
        </p:txBody>
      </p:sp>
      <p:sp>
        <p:nvSpPr>
          <p:cNvPr id="14" name="Text 10"/>
          <p:cNvSpPr/>
          <p:nvPr/>
        </p:nvSpPr>
        <p:spPr>
          <a:xfrm>
            <a:off x="3637836" y="6019086"/>
            <a:ext cx="2144197"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14% of global emissions</a:t>
            </a:r>
            <a:endParaRPr lang="en-US" sz="1750" dirty="0"/>
          </a:p>
        </p:txBody>
      </p:sp>
      <p:sp>
        <p:nvSpPr>
          <p:cNvPr id="15" name="Text 11"/>
          <p:cNvSpPr/>
          <p:nvPr/>
        </p:nvSpPr>
        <p:spPr>
          <a:xfrm>
            <a:off x="6243280" y="6019086"/>
            <a:ext cx="2144197"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7% of global emissions</a:t>
            </a:r>
            <a:endParaRPr lang="en-US" sz="1750" dirty="0"/>
          </a:p>
        </p:txBody>
      </p:sp>
      <p:sp>
        <p:nvSpPr>
          <p:cNvPr id="16" name="Text 12"/>
          <p:cNvSpPr/>
          <p:nvPr/>
        </p:nvSpPr>
        <p:spPr>
          <a:xfrm>
            <a:off x="8848725" y="6019086"/>
            <a:ext cx="2144197"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5% of global emissions</a:t>
            </a:r>
            <a:endParaRPr lang="en-US" sz="1750" dirty="0"/>
          </a:p>
        </p:txBody>
      </p:sp>
      <p:sp>
        <p:nvSpPr>
          <p:cNvPr id="17" name="Text 13"/>
          <p:cNvSpPr/>
          <p:nvPr/>
        </p:nvSpPr>
        <p:spPr>
          <a:xfrm>
            <a:off x="11454170" y="6019086"/>
            <a:ext cx="2148007"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3% of global emissions</a:t>
            </a:r>
            <a:endParaRPr lang="en-US" sz="1750" dirty="0"/>
          </a:p>
        </p:txBody>
      </p:sp>
      <p:sp>
        <p:nvSpPr>
          <p:cNvPr id="18" name="Rectangle 17">
            <a:extLst>
              <a:ext uri="{FF2B5EF4-FFF2-40B4-BE49-F238E27FC236}">
                <a16:creationId xmlns:a16="http://schemas.microsoft.com/office/drawing/2014/main" id="{6737C2C5-E6A8-1224-0898-A0A02C120AD7}"/>
              </a:ext>
            </a:extLst>
          </p:cNvPr>
          <p:cNvSpPr/>
          <p:nvPr/>
        </p:nvSpPr>
        <p:spPr>
          <a:xfrm>
            <a:off x="0" y="7687340"/>
            <a:ext cx="14630400" cy="542260"/>
          </a:xfrm>
          <a:prstGeom prst="rect">
            <a:avLst/>
          </a:prstGeom>
          <a:solidFill>
            <a:srgbClr val="EDEB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474952"/>
            <a:ext cx="4919305" cy="3279577"/>
          </a:xfrm>
          <a:prstGeom prst="rect">
            <a:avLst/>
          </a:prstGeom>
        </p:spPr>
      </p:pic>
      <p:sp>
        <p:nvSpPr>
          <p:cNvPr id="4" name="Text 0"/>
          <p:cNvSpPr/>
          <p:nvPr/>
        </p:nvSpPr>
        <p:spPr>
          <a:xfrm>
            <a:off x="793790" y="858679"/>
            <a:ext cx="6373416"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pitchFamily="34" charset="0"/>
                <a:ea typeface="DM Sans" pitchFamily="34" charset="-122"/>
                <a:cs typeface="DM Sans" pitchFamily="34" charset="-120"/>
              </a:rPr>
              <a:t>Yearly Emissions Trends</a:t>
            </a:r>
            <a:endParaRPr lang="en-US" sz="4450" dirty="0"/>
          </a:p>
        </p:txBody>
      </p:sp>
      <p:sp>
        <p:nvSpPr>
          <p:cNvPr id="5" name="Shape 1"/>
          <p:cNvSpPr/>
          <p:nvPr/>
        </p:nvSpPr>
        <p:spPr>
          <a:xfrm>
            <a:off x="1118711" y="1907619"/>
            <a:ext cx="30480" cy="5463183"/>
          </a:xfrm>
          <a:prstGeom prst="roundRect">
            <a:avLst>
              <a:gd name="adj" fmla="val 111628"/>
            </a:avLst>
          </a:prstGeom>
          <a:solidFill>
            <a:srgbClr val="D3D1C9"/>
          </a:solidFill>
          <a:ln/>
        </p:spPr>
      </p:sp>
      <p:sp>
        <p:nvSpPr>
          <p:cNvPr id="6" name="Shape 2"/>
          <p:cNvSpPr/>
          <p:nvPr/>
        </p:nvSpPr>
        <p:spPr>
          <a:xfrm>
            <a:off x="1358622" y="2402681"/>
            <a:ext cx="793790" cy="30480"/>
          </a:xfrm>
          <a:prstGeom prst="roundRect">
            <a:avLst>
              <a:gd name="adj" fmla="val 111628"/>
            </a:avLst>
          </a:prstGeom>
          <a:solidFill>
            <a:srgbClr val="D3D1C9"/>
          </a:solidFill>
          <a:ln/>
        </p:spPr>
      </p:sp>
      <p:sp>
        <p:nvSpPr>
          <p:cNvPr id="7" name="Shape 3"/>
          <p:cNvSpPr/>
          <p:nvPr/>
        </p:nvSpPr>
        <p:spPr>
          <a:xfrm>
            <a:off x="878800" y="2162770"/>
            <a:ext cx="510302" cy="510302"/>
          </a:xfrm>
          <a:prstGeom prst="roundRect">
            <a:avLst>
              <a:gd name="adj" fmla="val 6667"/>
            </a:avLst>
          </a:prstGeom>
          <a:solidFill>
            <a:srgbClr val="EDEBE3"/>
          </a:solidFill>
          <a:ln/>
        </p:spPr>
      </p:sp>
      <p:sp>
        <p:nvSpPr>
          <p:cNvPr id="8" name="Text 4"/>
          <p:cNvSpPr/>
          <p:nvPr/>
        </p:nvSpPr>
        <p:spPr>
          <a:xfrm>
            <a:off x="1078111" y="2247781"/>
            <a:ext cx="111681"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pitchFamily="34" charset="0"/>
                <a:ea typeface="DM Sans" pitchFamily="34" charset="-122"/>
                <a:cs typeface="DM Sans" pitchFamily="34" charset="-120"/>
              </a:rPr>
              <a:t>1</a:t>
            </a:r>
            <a:endParaRPr lang="en-US" sz="2650" dirty="0"/>
          </a:p>
        </p:txBody>
      </p:sp>
      <p:sp>
        <p:nvSpPr>
          <p:cNvPr id="9" name="Text 5"/>
          <p:cNvSpPr/>
          <p:nvPr/>
        </p:nvSpPr>
        <p:spPr>
          <a:xfrm>
            <a:off x="2381488" y="21344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pitchFamily="34" charset="0"/>
                <a:ea typeface="DM Sans" pitchFamily="34" charset="-122"/>
                <a:cs typeface="DM Sans" pitchFamily="34" charset="-120"/>
              </a:rPr>
              <a:t>1990-2000</a:t>
            </a:r>
            <a:endParaRPr lang="en-US" sz="2200" dirty="0"/>
          </a:p>
        </p:txBody>
      </p:sp>
      <p:sp>
        <p:nvSpPr>
          <p:cNvPr id="10" name="Text 6"/>
          <p:cNvSpPr/>
          <p:nvPr/>
        </p:nvSpPr>
        <p:spPr>
          <a:xfrm>
            <a:off x="2381488" y="262485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Emissions grew steadily, fueled by economic growth and increased energy consumption.</a:t>
            </a:r>
            <a:endParaRPr lang="en-US" sz="1750" dirty="0"/>
          </a:p>
        </p:txBody>
      </p:sp>
      <p:sp>
        <p:nvSpPr>
          <p:cNvPr id="11" name="Shape 7"/>
          <p:cNvSpPr/>
          <p:nvPr/>
        </p:nvSpPr>
        <p:spPr>
          <a:xfrm>
            <a:off x="1358622" y="4299347"/>
            <a:ext cx="793790" cy="30480"/>
          </a:xfrm>
          <a:prstGeom prst="roundRect">
            <a:avLst>
              <a:gd name="adj" fmla="val 111628"/>
            </a:avLst>
          </a:prstGeom>
          <a:solidFill>
            <a:srgbClr val="D3D1C9"/>
          </a:solidFill>
          <a:ln/>
        </p:spPr>
      </p:sp>
      <p:sp>
        <p:nvSpPr>
          <p:cNvPr id="12" name="Shape 8"/>
          <p:cNvSpPr/>
          <p:nvPr/>
        </p:nvSpPr>
        <p:spPr>
          <a:xfrm>
            <a:off x="878800" y="4059436"/>
            <a:ext cx="510302" cy="510302"/>
          </a:xfrm>
          <a:prstGeom prst="roundRect">
            <a:avLst>
              <a:gd name="adj" fmla="val 6667"/>
            </a:avLst>
          </a:prstGeom>
          <a:solidFill>
            <a:srgbClr val="EDEBE3"/>
          </a:solidFill>
          <a:ln/>
        </p:spPr>
      </p:sp>
      <p:sp>
        <p:nvSpPr>
          <p:cNvPr id="13" name="Text 9"/>
          <p:cNvSpPr/>
          <p:nvPr/>
        </p:nvSpPr>
        <p:spPr>
          <a:xfrm>
            <a:off x="1035725" y="4144447"/>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pitchFamily="34" charset="0"/>
                <a:ea typeface="DM Sans" pitchFamily="34" charset="-122"/>
                <a:cs typeface="DM Sans" pitchFamily="34" charset="-120"/>
              </a:rPr>
              <a:t>2</a:t>
            </a:r>
            <a:endParaRPr lang="en-US" sz="2650" dirty="0"/>
          </a:p>
        </p:txBody>
      </p:sp>
      <p:sp>
        <p:nvSpPr>
          <p:cNvPr id="14" name="Text 10"/>
          <p:cNvSpPr/>
          <p:nvPr/>
        </p:nvSpPr>
        <p:spPr>
          <a:xfrm>
            <a:off x="2381488" y="40310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pitchFamily="34" charset="0"/>
                <a:ea typeface="DM Sans" pitchFamily="34" charset="-122"/>
                <a:cs typeface="DM Sans" pitchFamily="34" charset="-120"/>
              </a:rPr>
              <a:t>2000-2010</a:t>
            </a:r>
            <a:endParaRPr lang="en-US" sz="2200" dirty="0"/>
          </a:p>
        </p:txBody>
      </p:sp>
      <p:sp>
        <p:nvSpPr>
          <p:cNvPr id="15" name="Text 11"/>
          <p:cNvSpPr/>
          <p:nvPr/>
        </p:nvSpPr>
        <p:spPr>
          <a:xfrm>
            <a:off x="2381488" y="452151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Emissions saw a significant increase due to rapid industrialization in developing nations.</a:t>
            </a:r>
            <a:endParaRPr lang="en-US" sz="1750" dirty="0"/>
          </a:p>
        </p:txBody>
      </p:sp>
      <p:sp>
        <p:nvSpPr>
          <p:cNvPr id="16" name="Shape 12"/>
          <p:cNvSpPr/>
          <p:nvPr/>
        </p:nvSpPr>
        <p:spPr>
          <a:xfrm>
            <a:off x="1358622" y="6196013"/>
            <a:ext cx="793790" cy="30480"/>
          </a:xfrm>
          <a:prstGeom prst="roundRect">
            <a:avLst>
              <a:gd name="adj" fmla="val 111628"/>
            </a:avLst>
          </a:prstGeom>
          <a:solidFill>
            <a:srgbClr val="D3D1C9"/>
          </a:solidFill>
          <a:ln/>
        </p:spPr>
      </p:sp>
      <p:sp>
        <p:nvSpPr>
          <p:cNvPr id="17" name="Shape 13"/>
          <p:cNvSpPr/>
          <p:nvPr/>
        </p:nvSpPr>
        <p:spPr>
          <a:xfrm>
            <a:off x="878800" y="5956102"/>
            <a:ext cx="510302" cy="510302"/>
          </a:xfrm>
          <a:prstGeom prst="roundRect">
            <a:avLst>
              <a:gd name="adj" fmla="val 6667"/>
            </a:avLst>
          </a:prstGeom>
          <a:solidFill>
            <a:srgbClr val="EDEBE3"/>
          </a:solidFill>
          <a:ln/>
        </p:spPr>
      </p:sp>
      <p:sp>
        <p:nvSpPr>
          <p:cNvPr id="18" name="Text 14"/>
          <p:cNvSpPr/>
          <p:nvPr/>
        </p:nvSpPr>
        <p:spPr>
          <a:xfrm>
            <a:off x="1032867" y="6041112"/>
            <a:ext cx="202168"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pitchFamily="34" charset="0"/>
                <a:ea typeface="DM Sans" pitchFamily="34" charset="-122"/>
                <a:cs typeface="DM Sans" pitchFamily="34" charset="-120"/>
              </a:rPr>
              <a:t>3</a:t>
            </a:r>
            <a:endParaRPr lang="en-US" sz="2650" dirty="0"/>
          </a:p>
        </p:txBody>
      </p:sp>
      <p:sp>
        <p:nvSpPr>
          <p:cNvPr id="19" name="Text 15"/>
          <p:cNvSpPr/>
          <p:nvPr/>
        </p:nvSpPr>
        <p:spPr>
          <a:xfrm>
            <a:off x="2381488" y="59277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pitchFamily="34" charset="0"/>
                <a:ea typeface="DM Sans" pitchFamily="34" charset="-122"/>
                <a:cs typeface="DM Sans" pitchFamily="34" charset="-120"/>
              </a:rPr>
              <a:t>2010-Present</a:t>
            </a:r>
            <a:endParaRPr lang="en-US" sz="2200" dirty="0"/>
          </a:p>
        </p:txBody>
      </p:sp>
      <p:sp>
        <p:nvSpPr>
          <p:cNvPr id="20" name="Text 16"/>
          <p:cNvSpPr/>
          <p:nvPr/>
        </p:nvSpPr>
        <p:spPr>
          <a:xfrm>
            <a:off x="2381488" y="641818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Emissions growth has slowed slightly, but remains at alarming levels, demanding immediate action.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358509"/>
            <a:ext cx="9883616"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pitchFamily="34" charset="0"/>
                <a:ea typeface="DM Sans" pitchFamily="34" charset="-122"/>
                <a:cs typeface="DM Sans" pitchFamily="34" charset="-120"/>
              </a:rPr>
              <a:t>Geographic Distribution of Emissions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pitchFamily="34" charset="0"/>
                <a:ea typeface="DM Sans" pitchFamily="34" charset="-122"/>
                <a:cs typeface="DM Sans" pitchFamily="34" charset="-120"/>
              </a:rPr>
              <a:t>Asia</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region accounts for the largest share of global emissions, driven by China and India.</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pitchFamily="34" charset="0"/>
                <a:ea typeface="DM Sans" pitchFamily="34" charset="-122"/>
                <a:cs typeface="DM Sans" pitchFamily="34" charset="-120"/>
              </a:rPr>
              <a:t>North America</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United States is the largest emitter in the region, with emissions primarily from energy production and transportation.</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pitchFamily="34" charset="0"/>
                <a:ea typeface="DM Sans" pitchFamily="34" charset="-122"/>
                <a:cs typeface="DM Sans" pitchFamily="34" charset="-120"/>
              </a:rPr>
              <a:t>Europe</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Emissions have declined in Europe in recent years, driven by policy measures and technological advancements.</a:t>
            </a:r>
            <a:endParaRPr lang="en-US" sz="1750" dirty="0"/>
          </a:p>
        </p:txBody>
      </p:sp>
      <p:sp>
        <p:nvSpPr>
          <p:cNvPr id="9" name="Rectangle 8">
            <a:extLst>
              <a:ext uri="{FF2B5EF4-FFF2-40B4-BE49-F238E27FC236}">
                <a16:creationId xmlns:a16="http://schemas.microsoft.com/office/drawing/2014/main" id="{B21DD1A2-B291-A2EF-6165-7A790C542D50}"/>
              </a:ext>
            </a:extLst>
          </p:cNvPr>
          <p:cNvSpPr/>
          <p:nvPr/>
        </p:nvSpPr>
        <p:spPr>
          <a:xfrm>
            <a:off x="0" y="7655442"/>
            <a:ext cx="14630400" cy="574158"/>
          </a:xfrm>
          <a:prstGeom prst="rect">
            <a:avLst/>
          </a:prstGeom>
          <a:solidFill>
            <a:srgbClr val="EDEB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7294" y="1954173"/>
            <a:ext cx="4971693" cy="4321254"/>
          </a:xfrm>
          <a:prstGeom prst="rect">
            <a:avLst/>
          </a:prstGeom>
        </p:spPr>
      </p:pic>
      <p:sp>
        <p:nvSpPr>
          <p:cNvPr id="4" name="Text 0"/>
          <p:cNvSpPr/>
          <p:nvPr/>
        </p:nvSpPr>
        <p:spPr>
          <a:xfrm>
            <a:off x="6206847" y="890945"/>
            <a:ext cx="7703106" cy="1286589"/>
          </a:xfrm>
          <a:prstGeom prst="rect">
            <a:avLst/>
          </a:prstGeom>
          <a:noFill/>
          <a:ln/>
        </p:spPr>
        <p:txBody>
          <a:bodyPr wrap="square" lIns="0" tIns="0" rIns="0" bIns="0" rtlCol="0" anchor="t"/>
          <a:lstStyle/>
          <a:p>
            <a:pPr marL="0" indent="0">
              <a:lnSpc>
                <a:spcPts val="5050"/>
              </a:lnSpc>
              <a:buNone/>
            </a:pPr>
            <a:r>
              <a:rPr lang="en-US" sz="4050" dirty="0">
                <a:solidFill>
                  <a:srgbClr val="161613"/>
                </a:solidFill>
                <a:latin typeface="DM Sans" pitchFamily="34" charset="0"/>
                <a:ea typeface="DM Sans" pitchFamily="34" charset="-122"/>
                <a:cs typeface="DM Sans" pitchFamily="34" charset="-120"/>
              </a:rPr>
              <a:t>Sector-wise Contributions to Emissions</a:t>
            </a:r>
            <a:endParaRPr lang="en-US" sz="4050" dirty="0"/>
          </a:p>
        </p:txBody>
      </p:sp>
      <p:sp>
        <p:nvSpPr>
          <p:cNvPr id="5" name="Shape 1"/>
          <p:cNvSpPr/>
          <p:nvPr/>
        </p:nvSpPr>
        <p:spPr>
          <a:xfrm>
            <a:off x="6206847" y="2717840"/>
            <a:ext cx="463153" cy="463153"/>
          </a:xfrm>
          <a:prstGeom prst="roundRect">
            <a:avLst>
              <a:gd name="adj" fmla="val 6667"/>
            </a:avLst>
          </a:prstGeom>
          <a:solidFill>
            <a:srgbClr val="EDEBE3"/>
          </a:solidFill>
          <a:ln/>
        </p:spPr>
      </p:sp>
      <p:sp>
        <p:nvSpPr>
          <p:cNvPr id="6" name="Text 2"/>
          <p:cNvSpPr/>
          <p:nvPr/>
        </p:nvSpPr>
        <p:spPr>
          <a:xfrm>
            <a:off x="6387703" y="2794992"/>
            <a:ext cx="101322" cy="308848"/>
          </a:xfrm>
          <a:prstGeom prst="rect">
            <a:avLst/>
          </a:prstGeom>
          <a:noFill/>
          <a:ln/>
        </p:spPr>
        <p:txBody>
          <a:bodyPr wrap="none" lIns="0" tIns="0" rIns="0" bIns="0" rtlCol="0" anchor="t"/>
          <a:lstStyle/>
          <a:p>
            <a:pPr marL="0" indent="0" algn="ctr">
              <a:lnSpc>
                <a:spcPts val="2400"/>
              </a:lnSpc>
              <a:buNone/>
            </a:pPr>
            <a:r>
              <a:rPr lang="en-US" sz="2400" dirty="0">
                <a:solidFill>
                  <a:srgbClr val="161613"/>
                </a:solidFill>
                <a:latin typeface="DM Sans" pitchFamily="34" charset="0"/>
                <a:ea typeface="DM Sans" pitchFamily="34" charset="-122"/>
                <a:cs typeface="DM Sans" pitchFamily="34" charset="-120"/>
              </a:rPr>
              <a:t>1</a:t>
            </a:r>
            <a:endParaRPr lang="en-US" sz="2400" dirty="0"/>
          </a:p>
        </p:txBody>
      </p:sp>
      <p:sp>
        <p:nvSpPr>
          <p:cNvPr id="7" name="Text 3"/>
          <p:cNvSpPr/>
          <p:nvPr/>
        </p:nvSpPr>
        <p:spPr>
          <a:xfrm>
            <a:off x="6875859" y="2717840"/>
            <a:ext cx="2573179" cy="321588"/>
          </a:xfrm>
          <a:prstGeom prst="rect">
            <a:avLst/>
          </a:prstGeom>
          <a:noFill/>
          <a:ln/>
        </p:spPr>
        <p:txBody>
          <a:bodyPr wrap="none" lIns="0" tIns="0" rIns="0" bIns="0" rtlCol="0" anchor="t"/>
          <a:lstStyle/>
          <a:p>
            <a:pPr marL="0" indent="0">
              <a:lnSpc>
                <a:spcPts val="2500"/>
              </a:lnSpc>
              <a:buNone/>
            </a:pPr>
            <a:r>
              <a:rPr lang="en-US" sz="2000" dirty="0">
                <a:solidFill>
                  <a:srgbClr val="161613"/>
                </a:solidFill>
                <a:latin typeface="DM Sans" pitchFamily="34" charset="0"/>
                <a:ea typeface="DM Sans" pitchFamily="34" charset="-122"/>
                <a:cs typeface="DM Sans" pitchFamily="34" charset="-120"/>
              </a:rPr>
              <a:t>Energy Production</a:t>
            </a:r>
            <a:endParaRPr lang="en-US" sz="2000" dirty="0"/>
          </a:p>
        </p:txBody>
      </p:sp>
      <p:sp>
        <p:nvSpPr>
          <p:cNvPr id="8" name="Text 4"/>
          <p:cNvSpPr/>
          <p:nvPr/>
        </p:nvSpPr>
        <p:spPr>
          <a:xfrm>
            <a:off x="6875859" y="3162895"/>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161613"/>
                </a:solidFill>
                <a:latin typeface="Inter" pitchFamily="34" charset="0"/>
                <a:ea typeface="Inter" pitchFamily="34" charset="-122"/>
                <a:cs typeface="Inter" pitchFamily="34" charset="-120"/>
              </a:rPr>
              <a:t>The largest contributor, accounting for roughly two-thirds of global emissions, largely from fossil fuel combustion.</a:t>
            </a:r>
            <a:endParaRPr lang="en-US" sz="1600" dirty="0"/>
          </a:p>
        </p:txBody>
      </p:sp>
      <p:sp>
        <p:nvSpPr>
          <p:cNvPr id="9" name="Shape 5"/>
          <p:cNvSpPr/>
          <p:nvPr/>
        </p:nvSpPr>
        <p:spPr>
          <a:xfrm>
            <a:off x="10161389" y="2717840"/>
            <a:ext cx="463153" cy="463153"/>
          </a:xfrm>
          <a:prstGeom prst="roundRect">
            <a:avLst>
              <a:gd name="adj" fmla="val 6667"/>
            </a:avLst>
          </a:prstGeom>
          <a:solidFill>
            <a:srgbClr val="EDEBE3"/>
          </a:solidFill>
          <a:ln/>
        </p:spPr>
      </p:sp>
      <p:sp>
        <p:nvSpPr>
          <p:cNvPr id="10" name="Text 6"/>
          <p:cNvSpPr/>
          <p:nvPr/>
        </p:nvSpPr>
        <p:spPr>
          <a:xfrm>
            <a:off x="10303788" y="2794992"/>
            <a:ext cx="178237" cy="308848"/>
          </a:xfrm>
          <a:prstGeom prst="rect">
            <a:avLst/>
          </a:prstGeom>
          <a:noFill/>
          <a:ln/>
        </p:spPr>
        <p:txBody>
          <a:bodyPr wrap="none" lIns="0" tIns="0" rIns="0" bIns="0" rtlCol="0" anchor="t"/>
          <a:lstStyle/>
          <a:p>
            <a:pPr marL="0" indent="0" algn="ctr">
              <a:lnSpc>
                <a:spcPts val="2400"/>
              </a:lnSpc>
              <a:buNone/>
            </a:pPr>
            <a:r>
              <a:rPr lang="en-US" sz="2400" dirty="0">
                <a:solidFill>
                  <a:srgbClr val="161613"/>
                </a:solidFill>
                <a:latin typeface="DM Sans" pitchFamily="34" charset="0"/>
                <a:ea typeface="DM Sans" pitchFamily="34" charset="-122"/>
                <a:cs typeface="DM Sans" pitchFamily="34" charset="-120"/>
              </a:rPr>
              <a:t>2</a:t>
            </a:r>
            <a:endParaRPr lang="en-US" sz="2400" dirty="0"/>
          </a:p>
        </p:txBody>
      </p:sp>
      <p:sp>
        <p:nvSpPr>
          <p:cNvPr id="11" name="Text 7"/>
          <p:cNvSpPr/>
          <p:nvPr/>
        </p:nvSpPr>
        <p:spPr>
          <a:xfrm>
            <a:off x="10830401" y="2717840"/>
            <a:ext cx="2573179" cy="321588"/>
          </a:xfrm>
          <a:prstGeom prst="rect">
            <a:avLst/>
          </a:prstGeom>
          <a:noFill/>
          <a:ln/>
        </p:spPr>
        <p:txBody>
          <a:bodyPr wrap="none" lIns="0" tIns="0" rIns="0" bIns="0" rtlCol="0" anchor="t"/>
          <a:lstStyle/>
          <a:p>
            <a:pPr marL="0" indent="0">
              <a:lnSpc>
                <a:spcPts val="2500"/>
              </a:lnSpc>
              <a:buNone/>
            </a:pPr>
            <a:r>
              <a:rPr lang="en-US" sz="2000" dirty="0">
                <a:solidFill>
                  <a:srgbClr val="161613"/>
                </a:solidFill>
                <a:latin typeface="DM Sans" pitchFamily="34" charset="0"/>
                <a:ea typeface="DM Sans" pitchFamily="34" charset="-122"/>
                <a:cs typeface="DM Sans" pitchFamily="34" charset="-120"/>
              </a:rPr>
              <a:t>Industry</a:t>
            </a:r>
            <a:endParaRPr lang="en-US" sz="2000" dirty="0"/>
          </a:p>
        </p:txBody>
      </p:sp>
      <p:sp>
        <p:nvSpPr>
          <p:cNvPr id="12" name="Text 8"/>
          <p:cNvSpPr/>
          <p:nvPr/>
        </p:nvSpPr>
        <p:spPr>
          <a:xfrm>
            <a:off x="10830401" y="3162895"/>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161613"/>
                </a:solidFill>
                <a:latin typeface="Inter" pitchFamily="34" charset="0"/>
                <a:ea typeface="Inter" pitchFamily="34" charset="-122"/>
                <a:cs typeface="Inter" pitchFamily="34" charset="-120"/>
              </a:rPr>
              <a:t>Manufacturing, construction, and other industries generate substantial emissions, primarily from energy use and process emissions.</a:t>
            </a:r>
            <a:endParaRPr lang="en-US" sz="1600" dirty="0"/>
          </a:p>
        </p:txBody>
      </p:sp>
      <p:sp>
        <p:nvSpPr>
          <p:cNvPr id="13" name="Shape 9"/>
          <p:cNvSpPr/>
          <p:nvPr/>
        </p:nvSpPr>
        <p:spPr>
          <a:xfrm>
            <a:off x="6206847" y="5246965"/>
            <a:ext cx="463153" cy="463153"/>
          </a:xfrm>
          <a:prstGeom prst="roundRect">
            <a:avLst>
              <a:gd name="adj" fmla="val 6667"/>
            </a:avLst>
          </a:prstGeom>
          <a:solidFill>
            <a:srgbClr val="EDEBE3"/>
          </a:solidFill>
          <a:ln/>
        </p:spPr>
      </p:sp>
      <p:sp>
        <p:nvSpPr>
          <p:cNvPr id="14" name="Text 10"/>
          <p:cNvSpPr/>
          <p:nvPr/>
        </p:nvSpPr>
        <p:spPr>
          <a:xfrm>
            <a:off x="6346627" y="5324118"/>
            <a:ext cx="183475" cy="308848"/>
          </a:xfrm>
          <a:prstGeom prst="rect">
            <a:avLst/>
          </a:prstGeom>
          <a:noFill/>
          <a:ln/>
        </p:spPr>
        <p:txBody>
          <a:bodyPr wrap="none" lIns="0" tIns="0" rIns="0" bIns="0" rtlCol="0" anchor="t"/>
          <a:lstStyle/>
          <a:p>
            <a:pPr marL="0" indent="0" algn="ctr">
              <a:lnSpc>
                <a:spcPts val="2400"/>
              </a:lnSpc>
              <a:buNone/>
            </a:pPr>
            <a:r>
              <a:rPr lang="en-US" sz="2400" dirty="0">
                <a:solidFill>
                  <a:srgbClr val="161613"/>
                </a:solidFill>
                <a:latin typeface="DM Sans" pitchFamily="34" charset="0"/>
                <a:ea typeface="DM Sans" pitchFamily="34" charset="-122"/>
                <a:cs typeface="DM Sans" pitchFamily="34" charset="-120"/>
              </a:rPr>
              <a:t>3</a:t>
            </a:r>
            <a:endParaRPr lang="en-US" sz="2400" dirty="0"/>
          </a:p>
        </p:txBody>
      </p:sp>
      <p:sp>
        <p:nvSpPr>
          <p:cNvPr id="15" name="Text 11"/>
          <p:cNvSpPr/>
          <p:nvPr/>
        </p:nvSpPr>
        <p:spPr>
          <a:xfrm>
            <a:off x="6875859" y="5246965"/>
            <a:ext cx="2573179" cy="321588"/>
          </a:xfrm>
          <a:prstGeom prst="rect">
            <a:avLst/>
          </a:prstGeom>
          <a:noFill/>
          <a:ln/>
        </p:spPr>
        <p:txBody>
          <a:bodyPr wrap="none" lIns="0" tIns="0" rIns="0" bIns="0" rtlCol="0" anchor="t"/>
          <a:lstStyle/>
          <a:p>
            <a:pPr marL="0" indent="0">
              <a:lnSpc>
                <a:spcPts val="2500"/>
              </a:lnSpc>
              <a:buNone/>
            </a:pPr>
            <a:r>
              <a:rPr lang="en-US" sz="2000" dirty="0">
                <a:solidFill>
                  <a:srgbClr val="161613"/>
                </a:solidFill>
                <a:latin typeface="DM Sans" pitchFamily="34" charset="0"/>
                <a:ea typeface="DM Sans" pitchFamily="34" charset="-122"/>
                <a:cs typeface="DM Sans" pitchFamily="34" charset="-120"/>
              </a:rPr>
              <a:t>Transportation</a:t>
            </a:r>
            <a:endParaRPr lang="en-US" sz="2000" dirty="0"/>
          </a:p>
        </p:txBody>
      </p:sp>
      <p:sp>
        <p:nvSpPr>
          <p:cNvPr id="16" name="Text 12"/>
          <p:cNvSpPr/>
          <p:nvPr/>
        </p:nvSpPr>
        <p:spPr>
          <a:xfrm>
            <a:off x="6875859" y="5692021"/>
            <a:ext cx="3079671" cy="1317308"/>
          </a:xfrm>
          <a:prstGeom prst="rect">
            <a:avLst/>
          </a:prstGeom>
          <a:noFill/>
          <a:ln/>
        </p:spPr>
        <p:txBody>
          <a:bodyPr wrap="square" lIns="0" tIns="0" rIns="0" bIns="0" rtlCol="0" anchor="t"/>
          <a:lstStyle/>
          <a:p>
            <a:pPr marL="0" indent="0">
              <a:lnSpc>
                <a:spcPts val="2550"/>
              </a:lnSpc>
              <a:buNone/>
            </a:pPr>
            <a:r>
              <a:rPr lang="en-US" sz="1600" dirty="0">
                <a:solidFill>
                  <a:srgbClr val="161613"/>
                </a:solidFill>
                <a:latin typeface="Inter" pitchFamily="34" charset="0"/>
                <a:ea typeface="Inter" pitchFamily="34" charset="-122"/>
                <a:cs typeface="Inter" pitchFamily="34" charset="-120"/>
              </a:rPr>
              <a:t>Emissions from vehicles, ships, and aircraft contribute significantly, largely driven by fossil fuel dependence.</a:t>
            </a:r>
            <a:endParaRPr lang="en-US" sz="1600" dirty="0"/>
          </a:p>
        </p:txBody>
      </p:sp>
      <p:sp>
        <p:nvSpPr>
          <p:cNvPr id="17" name="Shape 13"/>
          <p:cNvSpPr/>
          <p:nvPr/>
        </p:nvSpPr>
        <p:spPr>
          <a:xfrm>
            <a:off x="10161389" y="5246965"/>
            <a:ext cx="463153" cy="463153"/>
          </a:xfrm>
          <a:prstGeom prst="roundRect">
            <a:avLst>
              <a:gd name="adj" fmla="val 6667"/>
            </a:avLst>
          </a:prstGeom>
          <a:solidFill>
            <a:srgbClr val="EDEBE3"/>
          </a:solidFill>
          <a:ln/>
        </p:spPr>
      </p:sp>
      <p:sp>
        <p:nvSpPr>
          <p:cNvPr id="18" name="Text 14"/>
          <p:cNvSpPr/>
          <p:nvPr/>
        </p:nvSpPr>
        <p:spPr>
          <a:xfrm>
            <a:off x="10297001" y="5324118"/>
            <a:ext cx="191810" cy="308848"/>
          </a:xfrm>
          <a:prstGeom prst="rect">
            <a:avLst/>
          </a:prstGeom>
          <a:noFill/>
          <a:ln/>
        </p:spPr>
        <p:txBody>
          <a:bodyPr wrap="none" lIns="0" tIns="0" rIns="0" bIns="0" rtlCol="0" anchor="t"/>
          <a:lstStyle/>
          <a:p>
            <a:pPr marL="0" indent="0" algn="ctr">
              <a:lnSpc>
                <a:spcPts val="2400"/>
              </a:lnSpc>
              <a:buNone/>
            </a:pPr>
            <a:r>
              <a:rPr lang="en-US" sz="2400" dirty="0">
                <a:solidFill>
                  <a:srgbClr val="161613"/>
                </a:solidFill>
                <a:latin typeface="DM Sans" pitchFamily="34" charset="0"/>
                <a:ea typeface="DM Sans" pitchFamily="34" charset="-122"/>
                <a:cs typeface="DM Sans" pitchFamily="34" charset="-120"/>
              </a:rPr>
              <a:t>4</a:t>
            </a:r>
            <a:endParaRPr lang="en-US" sz="2400" dirty="0"/>
          </a:p>
        </p:txBody>
      </p:sp>
      <p:sp>
        <p:nvSpPr>
          <p:cNvPr id="19" name="Text 15"/>
          <p:cNvSpPr/>
          <p:nvPr/>
        </p:nvSpPr>
        <p:spPr>
          <a:xfrm>
            <a:off x="10830401" y="5246965"/>
            <a:ext cx="2939058" cy="321588"/>
          </a:xfrm>
          <a:prstGeom prst="rect">
            <a:avLst/>
          </a:prstGeom>
          <a:noFill/>
          <a:ln/>
        </p:spPr>
        <p:txBody>
          <a:bodyPr wrap="none" lIns="0" tIns="0" rIns="0" bIns="0" rtlCol="0" anchor="t"/>
          <a:lstStyle/>
          <a:p>
            <a:pPr marL="0" indent="0">
              <a:lnSpc>
                <a:spcPts val="2500"/>
              </a:lnSpc>
              <a:buNone/>
            </a:pPr>
            <a:r>
              <a:rPr lang="en-US" sz="2000" dirty="0">
                <a:solidFill>
                  <a:srgbClr val="161613"/>
                </a:solidFill>
                <a:latin typeface="DM Sans" pitchFamily="34" charset="0"/>
                <a:ea typeface="DM Sans" pitchFamily="34" charset="-122"/>
                <a:cs typeface="DM Sans" pitchFamily="34" charset="-120"/>
              </a:rPr>
              <a:t>Agriculture and Forestry</a:t>
            </a:r>
            <a:endParaRPr lang="en-US" sz="2000" dirty="0"/>
          </a:p>
        </p:txBody>
      </p:sp>
      <p:sp>
        <p:nvSpPr>
          <p:cNvPr id="20" name="Text 16"/>
          <p:cNvSpPr/>
          <p:nvPr/>
        </p:nvSpPr>
        <p:spPr>
          <a:xfrm>
            <a:off x="10830401" y="5692021"/>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161613"/>
                </a:solidFill>
                <a:latin typeface="Inter" pitchFamily="34" charset="0"/>
                <a:ea typeface="Inter" pitchFamily="34" charset="-122"/>
                <a:cs typeface="Inter" pitchFamily="34" charset="-120"/>
              </a:rPr>
              <a:t>Land-use changes, deforestation, and livestock farming contribute a substantial portion of emissions.</a:t>
            </a:r>
            <a:endParaRPr lang="en-US" sz="1600" dirty="0"/>
          </a:p>
        </p:txBody>
      </p:sp>
      <p:sp>
        <p:nvSpPr>
          <p:cNvPr id="21" name="Rectangle 20">
            <a:extLst>
              <a:ext uri="{FF2B5EF4-FFF2-40B4-BE49-F238E27FC236}">
                <a16:creationId xmlns:a16="http://schemas.microsoft.com/office/drawing/2014/main" id="{0FC76C0B-28BB-F665-1C34-CE6C9B28E180}"/>
              </a:ext>
            </a:extLst>
          </p:cNvPr>
          <p:cNvSpPr/>
          <p:nvPr/>
        </p:nvSpPr>
        <p:spPr>
          <a:xfrm>
            <a:off x="5486400" y="7612912"/>
            <a:ext cx="9144000" cy="616688"/>
          </a:xfrm>
          <a:prstGeom prst="rect">
            <a:avLst/>
          </a:prstGeom>
          <a:solidFill>
            <a:srgbClr val="EDEB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6699" y="2726412"/>
            <a:ext cx="4973003" cy="2776657"/>
          </a:xfrm>
          <a:prstGeom prst="rect">
            <a:avLst/>
          </a:prstGeom>
        </p:spPr>
      </p:pic>
      <p:sp>
        <p:nvSpPr>
          <p:cNvPr id="4" name="Text 0"/>
          <p:cNvSpPr/>
          <p:nvPr/>
        </p:nvSpPr>
        <p:spPr>
          <a:xfrm>
            <a:off x="6204942" y="756523"/>
            <a:ext cx="7706916" cy="1283018"/>
          </a:xfrm>
          <a:prstGeom prst="rect">
            <a:avLst/>
          </a:prstGeom>
          <a:noFill/>
          <a:ln/>
        </p:spPr>
        <p:txBody>
          <a:bodyPr wrap="square" lIns="0" tIns="0" rIns="0" bIns="0" rtlCol="0" anchor="t"/>
          <a:lstStyle/>
          <a:p>
            <a:pPr marL="0" indent="0">
              <a:lnSpc>
                <a:spcPts val="5050"/>
              </a:lnSpc>
              <a:buNone/>
            </a:pPr>
            <a:r>
              <a:rPr lang="en-US" sz="4000" dirty="0">
                <a:solidFill>
                  <a:srgbClr val="161613"/>
                </a:solidFill>
                <a:latin typeface="DM Sans" pitchFamily="34" charset="0"/>
                <a:ea typeface="DM Sans" pitchFamily="34" charset="-122"/>
                <a:cs typeface="DM Sans" pitchFamily="34" charset="-120"/>
              </a:rPr>
              <a:t>Key Insights: Emission Trends, Major Emitters, Industry Impact</a:t>
            </a:r>
            <a:endParaRPr lang="en-US" sz="4000" dirty="0"/>
          </a:p>
        </p:txBody>
      </p:sp>
      <p:pic>
        <p:nvPicPr>
          <p:cNvPr id="5" name="Image 2" descr="preencoded.png"/>
          <p:cNvPicPr>
            <a:picLocks noChangeAspect="1"/>
          </p:cNvPicPr>
          <p:nvPr/>
        </p:nvPicPr>
        <p:blipFill>
          <a:blip r:embed="rId5"/>
          <a:stretch>
            <a:fillRect/>
          </a:stretch>
        </p:blipFill>
        <p:spPr>
          <a:xfrm>
            <a:off x="6204942" y="2347436"/>
            <a:ext cx="1026557" cy="1642586"/>
          </a:xfrm>
          <a:prstGeom prst="rect">
            <a:avLst/>
          </a:prstGeom>
        </p:spPr>
      </p:pic>
      <p:sp>
        <p:nvSpPr>
          <p:cNvPr id="6" name="Text 1"/>
          <p:cNvSpPr/>
          <p:nvPr/>
        </p:nvSpPr>
        <p:spPr>
          <a:xfrm>
            <a:off x="7539395" y="2552700"/>
            <a:ext cx="2566511" cy="320873"/>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DM Sans" pitchFamily="34" charset="0"/>
                <a:ea typeface="DM Sans" pitchFamily="34" charset="-122"/>
                <a:cs typeface="DM Sans" pitchFamily="34" charset="-120"/>
              </a:rPr>
              <a:t>Rising Emissions</a:t>
            </a:r>
            <a:endParaRPr lang="en-US" sz="2000" dirty="0"/>
          </a:p>
        </p:txBody>
      </p:sp>
      <p:sp>
        <p:nvSpPr>
          <p:cNvPr id="7" name="Text 2"/>
          <p:cNvSpPr/>
          <p:nvPr/>
        </p:nvSpPr>
        <p:spPr>
          <a:xfrm>
            <a:off x="7539395" y="2996684"/>
            <a:ext cx="6372463" cy="657225"/>
          </a:xfrm>
          <a:prstGeom prst="rect">
            <a:avLst/>
          </a:prstGeom>
          <a:noFill/>
          <a:ln/>
        </p:spPr>
        <p:txBody>
          <a:bodyPr wrap="square" lIns="0" tIns="0" rIns="0" bIns="0" rtlCol="0" anchor="t"/>
          <a:lstStyle/>
          <a:p>
            <a:pPr marL="0" indent="0" algn="l">
              <a:lnSpc>
                <a:spcPts val="2550"/>
              </a:lnSpc>
              <a:buNone/>
            </a:pPr>
            <a:r>
              <a:rPr lang="en-US" sz="1600" dirty="0">
                <a:solidFill>
                  <a:srgbClr val="161613"/>
                </a:solidFill>
                <a:latin typeface="Inter" pitchFamily="34" charset="0"/>
                <a:ea typeface="Inter" pitchFamily="34" charset="-122"/>
                <a:cs typeface="Inter" pitchFamily="34" charset="-120"/>
              </a:rPr>
              <a:t>Global CO2 emissions continue to rise, fueled by economic growth and energy demand.</a:t>
            </a:r>
            <a:endParaRPr lang="en-US" sz="1600" dirty="0"/>
          </a:p>
        </p:txBody>
      </p:sp>
      <p:pic>
        <p:nvPicPr>
          <p:cNvPr id="8" name="Image 3" descr="preencoded.png"/>
          <p:cNvPicPr>
            <a:picLocks noChangeAspect="1"/>
          </p:cNvPicPr>
          <p:nvPr/>
        </p:nvPicPr>
        <p:blipFill>
          <a:blip r:embed="rId6"/>
          <a:stretch>
            <a:fillRect/>
          </a:stretch>
        </p:blipFill>
        <p:spPr>
          <a:xfrm>
            <a:off x="6204942" y="3990023"/>
            <a:ext cx="1026557" cy="1642586"/>
          </a:xfrm>
          <a:prstGeom prst="rect">
            <a:avLst/>
          </a:prstGeom>
        </p:spPr>
      </p:pic>
      <p:sp>
        <p:nvSpPr>
          <p:cNvPr id="9" name="Text 3"/>
          <p:cNvSpPr/>
          <p:nvPr/>
        </p:nvSpPr>
        <p:spPr>
          <a:xfrm>
            <a:off x="7539395" y="4195286"/>
            <a:ext cx="2566511" cy="320873"/>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DM Sans" pitchFamily="34" charset="0"/>
                <a:ea typeface="DM Sans" pitchFamily="34" charset="-122"/>
                <a:cs typeface="DM Sans" pitchFamily="34" charset="-120"/>
              </a:rPr>
              <a:t>Major Emitters</a:t>
            </a:r>
            <a:endParaRPr lang="en-US" sz="2000" dirty="0"/>
          </a:p>
        </p:txBody>
      </p:sp>
      <p:sp>
        <p:nvSpPr>
          <p:cNvPr id="10" name="Text 4"/>
          <p:cNvSpPr/>
          <p:nvPr/>
        </p:nvSpPr>
        <p:spPr>
          <a:xfrm>
            <a:off x="7539395" y="4639270"/>
            <a:ext cx="6372463" cy="657225"/>
          </a:xfrm>
          <a:prstGeom prst="rect">
            <a:avLst/>
          </a:prstGeom>
          <a:noFill/>
          <a:ln/>
        </p:spPr>
        <p:txBody>
          <a:bodyPr wrap="square" lIns="0" tIns="0" rIns="0" bIns="0" rtlCol="0" anchor="t"/>
          <a:lstStyle/>
          <a:p>
            <a:pPr marL="0" indent="0" algn="l">
              <a:lnSpc>
                <a:spcPts val="2550"/>
              </a:lnSpc>
              <a:buNone/>
            </a:pPr>
            <a:r>
              <a:rPr lang="en-US" sz="1600" dirty="0">
                <a:solidFill>
                  <a:srgbClr val="161613"/>
                </a:solidFill>
                <a:latin typeface="Inter" pitchFamily="34" charset="0"/>
                <a:ea typeface="Inter" pitchFamily="34" charset="-122"/>
                <a:cs typeface="Inter" pitchFamily="34" charset="-120"/>
              </a:rPr>
              <a:t>China, the United States, and India are the largest emitters, accounting for a significant share of global emissions.</a:t>
            </a:r>
            <a:endParaRPr lang="en-US" sz="1600" dirty="0"/>
          </a:p>
        </p:txBody>
      </p:sp>
      <p:pic>
        <p:nvPicPr>
          <p:cNvPr id="11" name="Image 4" descr="preencoded.png"/>
          <p:cNvPicPr>
            <a:picLocks noChangeAspect="1"/>
          </p:cNvPicPr>
          <p:nvPr/>
        </p:nvPicPr>
        <p:blipFill>
          <a:blip r:embed="rId7"/>
          <a:stretch>
            <a:fillRect/>
          </a:stretch>
        </p:blipFill>
        <p:spPr>
          <a:xfrm>
            <a:off x="6204942" y="5632609"/>
            <a:ext cx="1026557" cy="1840349"/>
          </a:xfrm>
          <a:prstGeom prst="rect">
            <a:avLst/>
          </a:prstGeom>
        </p:spPr>
      </p:pic>
      <p:sp>
        <p:nvSpPr>
          <p:cNvPr id="12" name="Text 5"/>
          <p:cNvSpPr/>
          <p:nvPr/>
        </p:nvSpPr>
        <p:spPr>
          <a:xfrm>
            <a:off x="7539395" y="5837873"/>
            <a:ext cx="2566511" cy="320873"/>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DM Sans" pitchFamily="34" charset="0"/>
                <a:ea typeface="DM Sans" pitchFamily="34" charset="-122"/>
                <a:cs typeface="DM Sans" pitchFamily="34" charset="-120"/>
              </a:rPr>
              <a:t>Industry Impact</a:t>
            </a:r>
            <a:endParaRPr lang="en-US" sz="2000" dirty="0"/>
          </a:p>
        </p:txBody>
      </p:sp>
      <p:sp>
        <p:nvSpPr>
          <p:cNvPr id="13" name="Text 6"/>
          <p:cNvSpPr/>
          <p:nvPr/>
        </p:nvSpPr>
        <p:spPr>
          <a:xfrm>
            <a:off x="7539395" y="6281857"/>
            <a:ext cx="6372463" cy="985837"/>
          </a:xfrm>
          <a:prstGeom prst="rect">
            <a:avLst/>
          </a:prstGeom>
          <a:noFill/>
          <a:ln/>
        </p:spPr>
        <p:txBody>
          <a:bodyPr wrap="square" lIns="0" tIns="0" rIns="0" bIns="0" rtlCol="0" anchor="t"/>
          <a:lstStyle/>
          <a:p>
            <a:pPr marL="0" indent="0" algn="l">
              <a:lnSpc>
                <a:spcPts val="2550"/>
              </a:lnSpc>
              <a:buNone/>
            </a:pPr>
            <a:r>
              <a:rPr lang="en-US" sz="1600" dirty="0">
                <a:solidFill>
                  <a:srgbClr val="161613"/>
                </a:solidFill>
                <a:latin typeface="Inter" pitchFamily="34" charset="0"/>
                <a:ea typeface="Inter" pitchFamily="34" charset="-122"/>
                <a:cs typeface="Inter" pitchFamily="34" charset="-120"/>
              </a:rPr>
              <a:t>Energy production, industry, transportation, and agriculture are the major contributors to emissions, highlighting the need for sector-specific policies.</a:t>
            </a:r>
            <a:endParaRPr lang="en-US" sz="1600" dirty="0"/>
          </a:p>
        </p:txBody>
      </p:sp>
      <p:sp>
        <p:nvSpPr>
          <p:cNvPr id="14" name="Rectangle 13">
            <a:extLst>
              <a:ext uri="{FF2B5EF4-FFF2-40B4-BE49-F238E27FC236}">
                <a16:creationId xmlns:a16="http://schemas.microsoft.com/office/drawing/2014/main" id="{54FE101D-3A55-3890-5DB7-874513D1B94C}"/>
              </a:ext>
            </a:extLst>
          </p:cNvPr>
          <p:cNvSpPr/>
          <p:nvPr/>
        </p:nvSpPr>
        <p:spPr>
          <a:xfrm>
            <a:off x="5486400" y="7751135"/>
            <a:ext cx="9144000" cy="478465"/>
          </a:xfrm>
          <a:prstGeom prst="rect">
            <a:avLst/>
          </a:prstGeom>
          <a:solidFill>
            <a:srgbClr val="EDEB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7006"/>
          </a:xfrm>
          <a:prstGeom prst="rect">
            <a:avLst/>
          </a:prstGeom>
        </p:spPr>
      </p:pic>
      <p:pic>
        <p:nvPicPr>
          <p:cNvPr id="3" name="Image 1" descr="preencoded.png"/>
          <p:cNvPicPr>
            <a:picLocks noChangeAspect="1"/>
          </p:cNvPicPr>
          <p:nvPr/>
        </p:nvPicPr>
        <p:blipFill>
          <a:blip r:embed="rId4"/>
          <a:stretch>
            <a:fillRect/>
          </a:stretch>
        </p:blipFill>
        <p:spPr>
          <a:xfrm>
            <a:off x="5687020" y="271701"/>
            <a:ext cx="3256240" cy="2173605"/>
          </a:xfrm>
          <a:prstGeom prst="rect">
            <a:avLst/>
          </a:prstGeom>
        </p:spPr>
      </p:pic>
      <p:sp>
        <p:nvSpPr>
          <p:cNvPr id="4" name="Text 0"/>
          <p:cNvSpPr/>
          <p:nvPr/>
        </p:nvSpPr>
        <p:spPr>
          <a:xfrm>
            <a:off x="760690" y="3316129"/>
            <a:ext cx="8264962" cy="679252"/>
          </a:xfrm>
          <a:prstGeom prst="rect">
            <a:avLst/>
          </a:prstGeom>
          <a:noFill/>
          <a:ln/>
        </p:spPr>
        <p:txBody>
          <a:bodyPr wrap="none" lIns="0" tIns="0" rIns="0" bIns="0" rtlCol="0" anchor="t"/>
          <a:lstStyle/>
          <a:p>
            <a:pPr marL="0" indent="0">
              <a:lnSpc>
                <a:spcPts val="5300"/>
              </a:lnSpc>
              <a:buNone/>
            </a:pPr>
            <a:r>
              <a:rPr lang="en-US" sz="4250" dirty="0">
                <a:solidFill>
                  <a:srgbClr val="161613"/>
                </a:solidFill>
                <a:latin typeface="DM Sans" pitchFamily="34" charset="0"/>
                <a:ea typeface="DM Sans" pitchFamily="34" charset="-122"/>
                <a:cs typeface="DM Sans" pitchFamily="34" charset="-120"/>
              </a:rPr>
              <a:t>Guiding Policy and Interventions</a:t>
            </a:r>
            <a:endParaRPr lang="en-US" sz="4250" dirty="0"/>
          </a:p>
        </p:txBody>
      </p:sp>
      <p:pic>
        <p:nvPicPr>
          <p:cNvPr id="5" name="Image 2" descr="preencoded.png"/>
          <p:cNvPicPr>
            <a:picLocks noChangeAspect="1"/>
          </p:cNvPicPr>
          <p:nvPr/>
        </p:nvPicPr>
        <p:blipFill>
          <a:blip r:embed="rId5"/>
          <a:stretch>
            <a:fillRect/>
          </a:stretch>
        </p:blipFill>
        <p:spPr>
          <a:xfrm>
            <a:off x="760690" y="4321373"/>
            <a:ext cx="543401" cy="543401"/>
          </a:xfrm>
          <a:prstGeom prst="rect">
            <a:avLst/>
          </a:prstGeom>
        </p:spPr>
      </p:pic>
      <p:sp>
        <p:nvSpPr>
          <p:cNvPr id="6" name="Text 1"/>
          <p:cNvSpPr/>
          <p:nvPr/>
        </p:nvSpPr>
        <p:spPr>
          <a:xfrm>
            <a:off x="760690" y="5082064"/>
            <a:ext cx="2717006" cy="339566"/>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pitchFamily="34" charset="0"/>
                <a:ea typeface="DM Sans" pitchFamily="34" charset="-122"/>
                <a:cs typeface="DM Sans" pitchFamily="34" charset="-120"/>
              </a:rPr>
              <a:t>Carbon Pricing</a:t>
            </a:r>
            <a:endParaRPr lang="en-US" sz="2100" dirty="0"/>
          </a:p>
        </p:txBody>
      </p:sp>
      <p:sp>
        <p:nvSpPr>
          <p:cNvPr id="7" name="Text 2"/>
          <p:cNvSpPr/>
          <p:nvPr/>
        </p:nvSpPr>
        <p:spPr>
          <a:xfrm>
            <a:off x="760690" y="5552003"/>
            <a:ext cx="3032760" cy="1391126"/>
          </a:xfrm>
          <a:prstGeom prst="rect">
            <a:avLst/>
          </a:prstGeom>
          <a:noFill/>
          <a:ln/>
        </p:spPr>
        <p:txBody>
          <a:bodyPr wrap="square" lIns="0" tIns="0" rIns="0" bIns="0" rtlCol="0" anchor="t"/>
          <a:lstStyle/>
          <a:p>
            <a:pPr marL="0" indent="0" algn="l">
              <a:lnSpc>
                <a:spcPts val="2700"/>
              </a:lnSpc>
              <a:buNone/>
            </a:pPr>
            <a:r>
              <a:rPr lang="en-US" sz="1700" dirty="0">
                <a:solidFill>
                  <a:srgbClr val="161613"/>
                </a:solidFill>
                <a:latin typeface="Inter" pitchFamily="34" charset="0"/>
                <a:ea typeface="Inter" pitchFamily="34" charset="-122"/>
                <a:cs typeface="Inter" pitchFamily="34" charset="-120"/>
              </a:rPr>
              <a:t>Implement carbon taxes or cap-and-trade systems to incentivize emissions reduction.</a:t>
            </a:r>
            <a:endParaRPr lang="en-US" sz="1700" dirty="0"/>
          </a:p>
        </p:txBody>
      </p:sp>
      <p:pic>
        <p:nvPicPr>
          <p:cNvPr id="8" name="Image 3" descr="preencoded.png"/>
          <p:cNvPicPr>
            <a:picLocks noChangeAspect="1"/>
          </p:cNvPicPr>
          <p:nvPr/>
        </p:nvPicPr>
        <p:blipFill>
          <a:blip r:embed="rId6"/>
          <a:stretch>
            <a:fillRect/>
          </a:stretch>
        </p:blipFill>
        <p:spPr>
          <a:xfrm>
            <a:off x="4119443" y="4321373"/>
            <a:ext cx="543401" cy="543401"/>
          </a:xfrm>
          <a:prstGeom prst="rect">
            <a:avLst/>
          </a:prstGeom>
        </p:spPr>
      </p:pic>
      <p:sp>
        <p:nvSpPr>
          <p:cNvPr id="9" name="Text 3"/>
          <p:cNvSpPr/>
          <p:nvPr/>
        </p:nvSpPr>
        <p:spPr>
          <a:xfrm>
            <a:off x="4119443" y="5082064"/>
            <a:ext cx="2717006" cy="339566"/>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pitchFamily="34" charset="0"/>
                <a:ea typeface="DM Sans" pitchFamily="34" charset="-122"/>
                <a:cs typeface="DM Sans" pitchFamily="34" charset="-120"/>
              </a:rPr>
              <a:t>Renewable Energy</a:t>
            </a:r>
            <a:endParaRPr lang="en-US" sz="2100" dirty="0"/>
          </a:p>
        </p:txBody>
      </p:sp>
      <p:sp>
        <p:nvSpPr>
          <p:cNvPr id="10" name="Text 4"/>
          <p:cNvSpPr/>
          <p:nvPr/>
        </p:nvSpPr>
        <p:spPr>
          <a:xfrm>
            <a:off x="4119443" y="5552003"/>
            <a:ext cx="3032760" cy="1391126"/>
          </a:xfrm>
          <a:prstGeom prst="rect">
            <a:avLst/>
          </a:prstGeom>
          <a:noFill/>
          <a:ln/>
        </p:spPr>
        <p:txBody>
          <a:bodyPr wrap="square" lIns="0" tIns="0" rIns="0" bIns="0" rtlCol="0" anchor="t"/>
          <a:lstStyle/>
          <a:p>
            <a:pPr marL="0" indent="0" algn="l">
              <a:lnSpc>
                <a:spcPts val="2700"/>
              </a:lnSpc>
              <a:buNone/>
            </a:pPr>
            <a:r>
              <a:rPr lang="en-US" sz="1700" dirty="0">
                <a:solidFill>
                  <a:srgbClr val="161613"/>
                </a:solidFill>
                <a:latin typeface="Inter" pitchFamily="34" charset="0"/>
                <a:ea typeface="Inter" pitchFamily="34" charset="-122"/>
                <a:cs typeface="Inter" pitchFamily="34" charset="-120"/>
              </a:rPr>
              <a:t>Promote investments in solar, wind, and other renewable energy sources to reduce dependence on fossil fuels.</a:t>
            </a:r>
            <a:endParaRPr lang="en-US" sz="1700" dirty="0"/>
          </a:p>
        </p:txBody>
      </p:sp>
      <p:pic>
        <p:nvPicPr>
          <p:cNvPr id="11" name="Image 4" descr="preencoded.png"/>
          <p:cNvPicPr>
            <a:picLocks noChangeAspect="1"/>
          </p:cNvPicPr>
          <p:nvPr/>
        </p:nvPicPr>
        <p:blipFill>
          <a:blip r:embed="rId7"/>
          <a:stretch>
            <a:fillRect/>
          </a:stretch>
        </p:blipFill>
        <p:spPr>
          <a:xfrm>
            <a:off x="7478197" y="4321373"/>
            <a:ext cx="543401" cy="543401"/>
          </a:xfrm>
          <a:prstGeom prst="rect">
            <a:avLst/>
          </a:prstGeom>
        </p:spPr>
      </p:pic>
      <p:sp>
        <p:nvSpPr>
          <p:cNvPr id="12" name="Text 5"/>
          <p:cNvSpPr/>
          <p:nvPr/>
        </p:nvSpPr>
        <p:spPr>
          <a:xfrm>
            <a:off x="7478197" y="5082064"/>
            <a:ext cx="2717006" cy="339566"/>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pitchFamily="34" charset="0"/>
                <a:ea typeface="DM Sans" pitchFamily="34" charset="-122"/>
                <a:cs typeface="DM Sans" pitchFamily="34" charset="-120"/>
              </a:rPr>
              <a:t>Energy Efficiency</a:t>
            </a:r>
            <a:endParaRPr lang="en-US" sz="2100" dirty="0"/>
          </a:p>
        </p:txBody>
      </p:sp>
      <p:sp>
        <p:nvSpPr>
          <p:cNvPr id="13" name="Text 6"/>
          <p:cNvSpPr/>
          <p:nvPr/>
        </p:nvSpPr>
        <p:spPr>
          <a:xfrm>
            <a:off x="7478197" y="5552003"/>
            <a:ext cx="3032760" cy="1738908"/>
          </a:xfrm>
          <a:prstGeom prst="rect">
            <a:avLst/>
          </a:prstGeom>
          <a:noFill/>
          <a:ln/>
        </p:spPr>
        <p:txBody>
          <a:bodyPr wrap="square" lIns="0" tIns="0" rIns="0" bIns="0" rtlCol="0" anchor="t"/>
          <a:lstStyle/>
          <a:p>
            <a:pPr marL="0" indent="0" algn="l">
              <a:lnSpc>
                <a:spcPts val="2700"/>
              </a:lnSpc>
              <a:buNone/>
            </a:pPr>
            <a:r>
              <a:rPr lang="en-US" sz="1700" dirty="0">
                <a:solidFill>
                  <a:srgbClr val="161613"/>
                </a:solidFill>
                <a:latin typeface="Inter" pitchFamily="34" charset="0"/>
                <a:ea typeface="Inter" pitchFamily="34" charset="-122"/>
                <a:cs typeface="Inter" pitchFamily="34" charset="-120"/>
              </a:rPr>
              <a:t>Encourage energy-efficient technologies and practices across all sectors, including buildings, transportation, and industry.</a:t>
            </a:r>
            <a:endParaRPr lang="en-US" sz="1700" dirty="0"/>
          </a:p>
        </p:txBody>
      </p:sp>
      <p:pic>
        <p:nvPicPr>
          <p:cNvPr id="14" name="Image 5" descr="preencoded.png"/>
          <p:cNvPicPr>
            <a:picLocks noChangeAspect="1"/>
          </p:cNvPicPr>
          <p:nvPr/>
        </p:nvPicPr>
        <p:blipFill>
          <a:blip r:embed="rId8"/>
          <a:stretch>
            <a:fillRect/>
          </a:stretch>
        </p:blipFill>
        <p:spPr>
          <a:xfrm>
            <a:off x="10836950" y="4321373"/>
            <a:ext cx="543401" cy="543401"/>
          </a:xfrm>
          <a:prstGeom prst="rect">
            <a:avLst/>
          </a:prstGeom>
        </p:spPr>
      </p:pic>
      <p:sp>
        <p:nvSpPr>
          <p:cNvPr id="15" name="Text 7"/>
          <p:cNvSpPr/>
          <p:nvPr/>
        </p:nvSpPr>
        <p:spPr>
          <a:xfrm>
            <a:off x="10836950" y="5082064"/>
            <a:ext cx="3032760" cy="679133"/>
          </a:xfrm>
          <a:prstGeom prst="rect">
            <a:avLst/>
          </a:prstGeom>
          <a:noFill/>
          <a:ln/>
        </p:spPr>
        <p:txBody>
          <a:bodyPr wrap="square" lIns="0" tIns="0" rIns="0" bIns="0" rtlCol="0" anchor="t"/>
          <a:lstStyle/>
          <a:p>
            <a:pPr marL="0" indent="0" algn="l">
              <a:lnSpc>
                <a:spcPts val="2650"/>
              </a:lnSpc>
              <a:buNone/>
            </a:pPr>
            <a:r>
              <a:rPr lang="en-US" sz="2100" dirty="0">
                <a:solidFill>
                  <a:srgbClr val="161613"/>
                </a:solidFill>
                <a:latin typeface="DM Sans" pitchFamily="34" charset="0"/>
                <a:ea typeface="DM Sans" pitchFamily="34" charset="-122"/>
                <a:cs typeface="DM Sans" pitchFamily="34" charset="-120"/>
              </a:rPr>
              <a:t>International Cooperation</a:t>
            </a:r>
            <a:endParaRPr lang="en-US" sz="2100" dirty="0"/>
          </a:p>
        </p:txBody>
      </p:sp>
      <p:sp>
        <p:nvSpPr>
          <p:cNvPr id="16" name="Text 8"/>
          <p:cNvSpPr/>
          <p:nvPr/>
        </p:nvSpPr>
        <p:spPr>
          <a:xfrm>
            <a:off x="10836950" y="5891570"/>
            <a:ext cx="3032760" cy="1738908"/>
          </a:xfrm>
          <a:prstGeom prst="rect">
            <a:avLst/>
          </a:prstGeom>
          <a:noFill/>
          <a:ln/>
        </p:spPr>
        <p:txBody>
          <a:bodyPr wrap="square" lIns="0" tIns="0" rIns="0" bIns="0" rtlCol="0" anchor="t"/>
          <a:lstStyle/>
          <a:p>
            <a:pPr marL="0" indent="0" algn="l">
              <a:lnSpc>
                <a:spcPts val="2700"/>
              </a:lnSpc>
              <a:buNone/>
            </a:pPr>
            <a:r>
              <a:rPr lang="en-US" sz="1700" dirty="0">
                <a:solidFill>
                  <a:srgbClr val="161613"/>
                </a:solidFill>
                <a:latin typeface="Inter" pitchFamily="34" charset="0"/>
                <a:ea typeface="Inter" pitchFamily="34" charset="-122"/>
                <a:cs typeface="Inter" pitchFamily="34" charset="-120"/>
              </a:rPr>
              <a:t>Foster global collaboration and partnerships to address climate change through shared goals and technology transfer.</a:t>
            </a:r>
            <a:endParaRPr lang="en-US" sz="1700" dirty="0"/>
          </a:p>
        </p:txBody>
      </p:sp>
      <p:sp>
        <p:nvSpPr>
          <p:cNvPr id="17" name="Rectangle 16">
            <a:extLst>
              <a:ext uri="{FF2B5EF4-FFF2-40B4-BE49-F238E27FC236}">
                <a16:creationId xmlns:a16="http://schemas.microsoft.com/office/drawing/2014/main" id="{BE29523B-A3BC-EFB1-C822-B8CDD929F763}"/>
              </a:ext>
            </a:extLst>
          </p:cNvPr>
          <p:cNvSpPr/>
          <p:nvPr/>
        </p:nvSpPr>
        <p:spPr>
          <a:xfrm>
            <a:off x="0" y="7740502"/>
            <a:ext cx="14630400" cy="516125"/>
          </a:xfrm>
          <a:prstGeom prst="rect">
            <a:avLst/>
          </a:prstGeom>
          <a:solidFill>
            <a:srgbClr val="EDEB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270046"/>
            <a:ext cx="4919305" cy="3689509"/>
          </a:xfrm>
          <a:prstGeom prst="rect">
            <a:avLst/>
          </a:prstGeom>
        </p:spPr>
      </p:pic>
      <p:sp>
        <p:nvSpPr>
          <p:cNvPr id="4" name="Text 0"/>
          <p:cNvSpPr/>
          <p:nvPr/>
        </p:nvSpPr>
        <p:spPr>
          <a:xfrm>
            <a:off x="793790" y="2501622"/>
            <a:ext cx="7487483"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pitchFamily="34" charset="0"/>
                <a:ea typeface="DM Sans" pitchFamily="34" charset="-122"/>
                <a:cs typeface="DM Sans" pitchFamily="34" charset="-120"/>
              </a:rPr>
              <a:t>Conclusions and Next Steps</a:t>
            </a:r>
            <a:endParaRPr lang="en-US" sz="4450" dirty="0"/>
          </a:p>
        </p:txBody>
      </p:sp>
      <p:sp>
        <p:nvSpPr>
          <p:cNvPr id="5" name="Text 1"/>
          <p:cNvSpPr/>
          <p:nvPr/>
        </p:nvSpPr>
        <p:spPr>
          <a:xfrm>
            <a:off x="7937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Global CO2 emissions pose a significant threat to the environment and future generations. Addressing this challenge requires urgent and coordinated action. This presentation has highlighted key trends, major emitters, and industry impacts. Continued monitoring, research, and development of innovative solutions are crucial for achieving meaningful emissions reductions.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547</Words>
  <Application>Microsoft Office PowerPoint</Application>
  <PresentationFormat>Custom</PresentationFormat>
  <Paragraphs>77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Inter</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Muhammed Jasil</cp:lastModifiedBy>
  <cp:revision>2</cp:revision>
  <dcterms:created xsi:type="dcterms:W3CDTF">2024-09-24T11:29:05Z</dcterms:created>
  <dcterms:modified xsi:type="dcterms:W3CDTF">2024-09-24T11:37:18Z</dcterms:modified>
</cp:coreProperties>
</file>